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.xml" ContentType="application/vnd.openxmlformats-officedocument.presentationml.notesSlide+xml"/>
  <Override PartName="/ppt/charts/chart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9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handoutMasterIdLst>
    <p:handoutMasterId r:id="rId10"/>
  </p:handoutMasterIdLst>
  <p:sldIdLst>
    <p:sldId id="256" r:id="rId2"/>
    <p:sldId id="1103" r:id="rId3"/>
    <p:sldId id="1099" r:id="rId4"/>
    <p:sldId id="1100" r:id="rId5"/>
    <p:sldId id="1101" r:id="rId6"/>
    <p:sldId id="1102" r:id="rId7"/>
    <p:sldId id="1038" r:id="rId8"/>
  </p:sldIdLst>
  <p:sldSz cx="9144000" cy="6858000" type="screen4x3"/>
  <p:notesSz cx="6996113" cy="9282113"/>
  <p:custShowLst>
    <p:custShow name="Custom Show 1" id="0">
      <p:sldLst>
        <p:sld r:id="rId2"/>
      </p:sldLst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0026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 autoAdjust="0"/>
    <p:restoredTop sz="82709" autoAdjust="0"/>
  </p:normalViewPr>
  <p:slideViewPr>
    <p:cSldViewPr snapToGrid="0">
      <p:cViewPr varScale="1">
        <p:scale>
          <a:sx n="58" d="100"/>
          <a:sy n="58" d="100"/>
        </p:scale>
        <p:origin x="1864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84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F:\mit_spring17\Data%20analysis%20and%20visualization\HW1\Supermarket%20Transactions_solution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ohit\Desktop\xxx\DA&amp;V\project\Supermarket%20Transactions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29608726571912003"/>
          <c:y val="7.3490825039394622E-2"/>
          <c:w val="0.57007977831671974"/>
          <c:h val="0.84056288474634999"/>
        </c:manualLayout>
      </c:layout>
      <c:scatterChart>
        <c:scatterStyle val="lineMarker"/>
        <c:varyColors val="0"/>
        <c:ser>
          <c:idx val="0"/>
          <c:order val="0"/>
          <c:spPr>
            <a:ln w="28575">
              <a:noFill/>
            </a:ln>
          </c:spPr>
          <c:trendline>
            <c:trendlineType val="poly"/>
            <c:order val="4"/>
            <c:dispRSqr val="1"/>
            <c:dispEq val="1"/>
            <c:trendlineLbl>
              <c:layout>
                <c:manualLayout>
                  <c:x val="0.175733416795852"/>
                  <c:y val="-0.65278966527302895"/>
                </c:manualLayout>
              </c:layout>
              <c:numFmt formatCode="General" sourceLinked="0"/>
            </c:trendlineLbl>
          </c:trendline>
          <c:xVal>
            <c:strRef>
              <c:f>Sheet15!$B$16:$B$23</c:f>
              <c:strCache>
                <c:ptCount val="8"/>
                <c:pt idx="0">
                  <c:v>$10K - $30K</c:v>
                </c:pt>
                <c:pt idx="1">
                  <c:v>$110K - $130K</c:v>
                </c:pt>
                <c:pt idx="2">
                  <c:v>$130K - $150K</c:v>
                </c:pt>
                <c:pt idx="3">
                  <c:v>$150K +</c:v>
                </c:pt>
                <c:pt idx="4">
                  <c:v>$30K - $50K</c:v>
                </c:pt>
                <c:pt idx="5">
                  <c:v>$50K - $70K</c:v>
                </c:pt>
                <c:pt idx="6">
                  <c:v>$70K - $90K</c:v>
                </c:pt>
                <c:pt idx="7">
                  <c:v>$90K - $110K</c:v>
                </c:pt>
              </c:strCache>
            </c:strRef>
          </c:xVal>
          <c:yVal>
            <c:numRef>
              <c:f>Sheet15!$C$16:$C$23</c:f>
              <c:numCache>
                <c:formatCode>General</c:formatCode>
                <c:ptCount val="8"/>
                <c:pt idx="0">
                  <c:v>39753.360000000008</c:v>
                </c:pt>
                <c:pt idx="1">
                  <c:v>8641.7400000000034</c:v>
                </c:pt>
                <c:pt idx="2">
                  <c:v>9646.4499999999753</c:v>
                </c:pt>
                <c:pt idx="3">
                  <c:v>3371.1799999999994</c:v>
                </c:pt>
                <c:pt idx="4">
                  <c:v>60038.930000000037</c:v>
                </c:pt>
                <c:pt idx="5">
                  <c:v>30881.830000000013</c:v>
                </c:pt>
                <c:pt idx="6">
                  <c:v>22193.349999999966</c:v>
                </c:pt>
                <c:pt idx="7">
                  <c:v>8303.5900000000056</c:v>
                </c:pt>
              </c:numCache>
            </c:numRef>
          </c:y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DA1B-4A91-8688-B0E11A248C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390913104"/>
        <c:axId val="1390910384"/>
      </c:scatterChart>
      <c:valAx>
        <c:axId val="1390913104"/>
        <c:scaling>
          <c:orientation val="minMax"/>
        </c:scaling>
        <c:delete val="0"/>
        <c:axPos val="b"/>
        <c:majorTickMark val="out"/>
        <c:minorTickMark val="none"/>
        <c:tickLblPos val="nextTo"/>
        <c:crossAx val="1390910384"/>
        <c:crosses val="autoZero"/>
        <c:crossBetween val="midCat"/>
      </c:valAx>
      <c:valAx>
        <c:axId val="13909103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390913104"/>
        <c:crosses val="autoZero"/>
        <c:crossBetween val="midCat"/>
      </c:valAx>
    </c:plotArea>
    <c:legend>
      <c:legendPos val="r"/>
      <c:overlay val="0"/>
    </c:legend>
    <c:plotVisOnly val="1"/>
    <c:dispBlanksAs val="gap"/>
    <c:showDLblsOverMax val="0"/>
  </c:chart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Transactions.xlsx]Sheet21!PivotTable13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Participation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3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4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5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6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7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8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9"/>
        <c:spPr>
          <a:solidFill>
            <a:srgbClr val="005828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005828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AD6C-4876-86DE-268DADA6A32F}"/>
              </c:ext>
            </c:extLst>
          </c:dPt>
          <c:dPt>
            <c:idx val="4"/>
            <c:invertIfNegative val="0"/>
            <c:bubble3D val="0"/>
            <c:spPr>
              <a:solidFill>
                <a:srgbClr val="005828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AD6C-4876-86DE-268DADA6A32F}"/>
              </c:ext>
            </c:extLst>
          </c:dPt>
          <c:cat>
            <c:strRef>
              <c:f>Sheet21!$A$4:$A$12</c:f>
              <c:strCache>
                <c:ptCount val="8"/>
                <c:pt idx="0">
                  <c:v>$10K - $30K</c:v>
                </c:pt>
                <c:pt idx="1">
                  <c:v>$110K - $130K</c:v>
                </c:pt>
                <c:pt idx="2">
                  <c:v>$130K - $150K</c:v>
                </c:pt>
                <c:pt idx="3">
                  <c:v>$150K +</c:v>
                </c:pt>
                <c:pt idx="4">
                  <c:v>$30K - $50K</c:v>
                </c:pt>
                <c:pt idx="5">
                  <c:v>$50K - $70K</c:v>
                </c:pt>
                <c:pt idx="6">
                  <c:v>$70K - $90K</c:v>
                </c:pt>
                <c:pt idx="7">
                  <c:v>$90K - $110K</c:v>
                </c:pt>
              </c:strCache>
            </c:strRef>
          </c:cat>
          <c:val>
            <c:numRef>
              <c:f>Sheet21!$B$4:$B$12</c:f>
              <c:numCache>
                <c:formatCode>General</c:formatCode>
                <c:ptCount val="8"/>
                <c:pt idx="0">
                  <c:v>39753.360000000008</c:v>
                </c:pt>
                <c:pt idx="1">
                  <c:v>8641.7400000000034</c:v>
                </c:pt>
                <c:pt idx="2">
                  <c:v>9646.4499999999753</c:v>
                </c:pt>
                <c:pt idx="3">
                  <c:v>3371.1799999999994</c:v>
                </c:pt>
                <c:pt idx="4">
                  <c:v>60038.930000000037</c:v>
                </c:pt>
                <c:pt idx="5">
                  <c:v>30881.830000000013</c:v>
                </c:pt>
                <c:pt idx="6">
                  <c:v>22193.349999999966</c:v>
                </c:pt>
                <c:pt idx="7">
                  <c:v>8303.5900000000056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D6C-4876-86DE-268DADA6A32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390912560"/>
        <c:axId val="1390898416"/>
      </c:barChart>
      <c:catAx>
        <c:axId val="13909125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annual</a:t>
                </a:r>
                <a:r>
                  <a:rPr lang="en-US" baseline="0"/>
                  <a:t> Income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0898416"/>
        <c:crosses val="autoZero"/>
        <c:auto val="1"/>
        <c:lblAlgn val="ctr"/>
        <c:lblOffset val="100"/>
        <c:noMultiLvlLbl val="0"/>
      </c:catAx>
      <c:valAx>
        <c:axId val="1390898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0912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pivotSource>
    <c:name>[Supermarket Transactions.xlsx]Sheet3!PivotTable1</c:name>
    <c:fmtId val="13"/>
  </c:pivotSource>
  <c:chart>
    <c:title>
      <c:layout>
        <c:manualLayout>
          <c:xMode val="edge"/>
          <c:yMode val="edge"/>
          <c:x val="0.42545942476874354"/>
          <c:y val="9.574550693476414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5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6"/>
        <c:dLbl>
          <c:idx val="0"/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</c:pivotFmt>
      <c:pivotFmt>
        <c:idx val="9"/>
        <c:spPr>
          <a:solidFill>
            <a:schemeClr val="accent3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solidFill>
              <a:schemeClr val="accent3">
                <a:alpha val="85000"/>
              </a:schemeClr>
            </a:solidFill>
            <a:ln w="9525">
              <a:noFill/>
              <a:round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rgbClr val="FF0000">
              <a:alpha val="85000"/>
            </a:srgb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1"/>
        <c:spPr>
          <a:solidFill>
            <a:schemeClr val="accent3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rgbClr val="FF0000">
              <a:alpha val="85000"/>
            </a:srgb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3"/>
        <c:spPr>
          <a:solidFill>
            <a:schemeClr val="accent3">
              <a:alpha val="85000"/>
            </a:scheme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rgbClr val="FF0000">
              <a:alpha val="85000"/>
            </a:srgbClr>
          </a:solidFill>
          <a:ln w="9525" cap="flat" cmpd="sng" algn="ctr">
            <a:solidFill>
              <a:schemeClr val="lt1">
                <a:alpha val="50000"/>
              </a:schemeClr>
            </a:solidFill>
            <a:round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3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867-4BB5-8F02-4AB8D0513B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Sheet3!$A$4:$A$10</c:f>
              <c:multiLvlStrCache>
                <c:ptCount val="4"/>
                <c:lvl>
                  <c:pt idx="0">
                    <c:v>Beverly Hills</c:v>
                  </c:pt>
                  <c:pt idx="1">
                    <c:v>Los Angeles</c:v>
                  </c:pt>
                  <c:pt idx="2">
                    <c:v>San Diego</c:v>
                  </c:pt>
                  <c:pt idx="3">
                    <c:v>San Francisco</c:v>
                  </c:pt>
                </c:lvl>
                <c:lvl>
                  <c:pt idx="0">
                    <c:v>CA</c:v>
                  </c:pt>
                </c:lvl>
              </c:multiLvlStrCache>
            </c:multiLvlStrRef>
          </c:cat>
          <c:val>
            <c:numRef>
              <c:f>Sheet3!$B$4:$B$10</c:f>
              <c:numCache>
                <c:formatCode>General</c:formatCode>
                <c:ptCount val="4"/>
                <c:pt idx="0">
                  <c:v>10320.170000000007</c:v>
                </c:pt>
                <c:pt idx="1">
                  <c:v>12296.170000000002</c:v>
                </c:pt>
                <c:pt idx="2">
                  <c:v>11369.770000000002</c:v>
                </c:pt>
                <c:pt idx="3">
                  <c:v>744.30000000000018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D867-4BB5-8F02-4AB8D0513B8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390901136"/>
        <c:axId val="1390901680"/>
      </c:barChart>
      <c:catAx>
        <c:axId val="1390901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0901680"/>
        <c:crosses val="autoZero"/>
        <c:auto val="1"/>
        <c:lblAlgn val="ctr"/>
        <c:lblOffset val="100"/>
        <c:noMultiLvlLbl val="0"/>
      </c:catAx>
      <c:valAx>
        <c:axId val="1390901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Total Revenue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0901136"/>
        <c:crosses val="autoZero"/>
        <c:crossBetween val="between"/>
        <c:majorUnit val="1000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Store Walk In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v>Total</c:v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608-4DA1-95A1-7C09837C8B7F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608-4DA1-95A1-7C09837C8B7F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608-4DA1-95A1-7C09837C8B7F}"/>
              </c:ext>
            </c:extLst>
          </c:dPt>
          <c:dPt>
            <c:idx val="3"/>
            <c:invertIfNegative val="0"/>
            <c:bubble3D val="0"/>
            <c:spPr>
              <a:gradFill rotWithShape="1">
                <a:gsLst>
                  <a:gs pos="37097">
                    <a:srgbClr val="FF0000"/>
                  </a:gs>
                  <a:gs pos="6000">
                    <a:srgbClr val="FF0000"/>
                  </a:gs>
                  <a:gs pos="0">
                    <a:schemeClr val="accent1">
                      <a:shade val="94000"/>
                      <a:satMod val="135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E608-4DA1-95A1-7C09837C8B7F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algn="ctr" rtl="0">
                      <a:defRPr lang="en-US" sz="3600" b="0" i="0" u="none" strike="noStrike" kern="1200" baseline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42DFAA3-A37D-4805-A799-E6297EEE2F2C}" type="VALUE">
                      <a:rPr lang="en-US" smtClean="0"/>
                      <a:pPr algn="ctr" rtl="0">
                        <a:defRPr lang="en-US" sz="3600">
                          <a:solidFill>
                            <a:prstClr val="white">
                              <a:lumMod val="85000"/>
                            </a:prstClr>
                          </a:solidFill>
                        </a:defRPr>
                      </a:pPr>
                      <a:t>[VALUE]</a:t>
                    </a:fld>
                    <a:r>
                      <a:rPr lang="en-US" sz="2800" dirty="0"/>
                      <a:t>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algn="ctr" rtl="0">
                    <a:defRPr lang="en-US" sz="3600" b="0" i="0" u="none" strike="noStrike" kern="1200" baseline="0">
                      <a:solidFill>
                        <a:prstClr val="white">
                          <a:lumMod val="8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E608-4DA1-95A1-7C09837C8B7F}"/>
                </c:ex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0FE508D-AA02-459B-9189-D96FFBA14187}" type="VALUE">
                      <a: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pPr>
                        <a:defRPr lang="en-US" sz="2800" smtClean="0">
                          <a:solidFill>
                            <a:prstClr val="white">
                              <a:lumMod val="85000"/>
                            </a:prstClr>
                          </a:solidFill>
                        </a:defRPr>
                      </a:pPr>
                      <a:t>[VALUE]</a:t>
                    </a:fld>
                    <a:r>
                      <a:rPr lang="en-US" sz="2800" b="0" i="0" u="none" strike="noStrike" kern="1200" baseline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t>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lang="en-US" sz="2800" b="0" i="0" u="none" strike="noStrike" kern="1200" baseline="0" smtClean="0">
                      <a:solidFill>
                        <a:prstClr val="white">
                          <a:lumMod val="8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E608-4DA1-95A1-7C09837C8B7F}"/>
                </c:ext>
                <c:ext xmlns:c15="http://schemas.microsoft.com/office/drawing/2012/chart" uri="{CE6537A1-D6FC-4f65-9D91-7224C49458BB}">
                  <c15:dlblFieldTable/>
                  <c15:showDataLabelsRange val="0"/>
                </c:ext>
              </c:extLst>
            </c:dLbl>
            <c:dLbl>
              <c:idx val="2"/>
              <c:tx>
                <c:rich>
                  <a:bodyPr rot="0" spcFirstLastPara="1" vertOverflow="ellipsis" horzOverflow="clip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F13F7300-8D5C-4F71-81D7-A476321366B1}" type="VALUE">
                      <a: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pPr>
                        <a:defRPr lang="en-US" sz="2800" smtClean="0">
                          <a:solidFill>
                            <a:prstClr val="white">
                              <a:lumMod val="85000"/>
                            </a:prstClr>
                          </a:solidFill>
                        </a:defRPr>
                      </a:pPr>
                      <a:t>[VALUE]</a:t>
                    </a:fld>
                    <a:r>
                      <a:rPr lang="en-US" sz="2800" b="0" i="0" u="none" strike="noStrike" kern="1200" baseline="0" dirty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t>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horzOverflow="clip" vert="horz" wrap="square" lIns="38100" tIns="19050" rIns="38100" bIns="19050" anchor="ctr" anchorCtr="1">
                  <a:noAutofit/>
                </a:bodyPr>
                <a:lstStyle/>
                <a:p>
                  <a:pPr>
                    <a:defRPr lang="en-US" sz="2800" b="0" i="0" u="none" strike="noStrike" kern="1200" baseline="0" smtClean="0">
                      <a:solidFill>
                        <a:prstClr val="white">
                          <a:lumMod val="8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E608-4DA1-95A1-7C09837C8B7F}"/>
                </c:ex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</c:extLst>
            </c:dLbl>
            <c:dLbl>
              <c:idx val="3"/>
              <c:layout>
                <c:manualLayout>
                  <c:x val="7.5121038508111733E-3"/>
                  <c:y val="0.1724702482474973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80AB4690-FC75-4E04-8F7B-ED81F85438E4}" type="VALUE">
                      <a:rPr lang="en-US" sz="2800" b="0" i="0" u="none" strike="noStrike" kern="1200" baseline="0" smtClean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pPr>
                        <a:defRPr lang="en-US" sz="2800" smtClean="0">
                          <a:solidFill>
                            <a:prstClr val="white">
                              <a:lumMod val="85000"/>
                            </a:prstClr>
                          </a:solidFill>
                        </a:defRPr>
                      </a:pPr>
                      <a:t>[VALUE]</a:t>
                    </a:fld>
                    <a:r>
                      <a:rPr lang="en-US" sz="2800" b="0" i="0" u="none" strike="noStrike" kern="1200" baseline="0" dirty="0">
                        <a:solidFill>
                          <a:prstClr val="white">
                            <a:lumMod val="85000"/>
                          </a:prstClr>
                        </a:solidFill>
                        <a:latin typeface="+mn-lt"/>
                        <a:ea typeface="+mn-ea"/>
                        <a:cs typeface="+mn-cs"/>
                      </a:rPr>
                      <a:t>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lang="en-US" sz="2800" b="0" i="0" u="none" strike="noStrike" kern="1200" baseline="0" smtClean="0">
                      <a:solidFill>
                        <a:prstClr val="white">
                          <a:lumMod val="85000"/>
                        </a:prst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7-E608-4DA1-95A1-7C09837C8B7F}"/>
                </c:ext>
                <c:ext xmlns:c15="http://schemas.microsoft.com/office/drawing/2012/chart" uri="{CE6537A1-D6FC-4f65-9D91-7224C49458BB}">
                  <c15:layout>
                    <c:manualLayout>
                      <c:w val="0.22595213701238817"/>
                      <c:h val="0.17328908363061765"/>
                    </c:manualLayout>
                  </c15:layout>
                  <c15:dlblFieldTable/>
                  <c15:showDataLabelsRange val="0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Lit>
              <c:ptCount val="4"/>
              <c:pt idx="0">
                <c:v>Beverly Hills</c:v>
              </c:pt>
              <c:pt idx="1">
                <c:v>Los Angeles</c:v>
              </c:pt>
              <c:pt idx="2">
                <c:v>San Diego</c:v>
              </c:pt>
              <c:pt idx="3">
                <c:v>San Francisco</c:v>
              </c:pt>
            </c:strLit>
          </c:cat>
          <c:val>
            <c:numLit>
              <c:formatCode>General</c:formatCode>
              <c:ptCount val="4"/>
              <c:pt idx="0">
                <c:v>28</c:v>
              </c:pt>
              <c:pt idx="1">
                <c:v>34</c:v>
              </c:pt>
              <c:pt idx="2">
                <c:v>33</c:v>
              </c:pt>
              <c:pt idx="3">
                <c:v>14</c:v>
              </c:pt>
            </c:numLit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E608-4DA1-95A1-7C09837C8B7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383488112"/>
        <c:axId val="1383484304"/>
      </c:barChart>
      <c:catAx>
        <c:axId val="138348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3484304"/>
        <c:crosses val="autoZero"/>
        <c:auto val="1"/>
        <c:lblAlgn val="ctr"/>
        <c:lblOffset val="100"/>
        <c:noMultiLvlLbl val="0"/>
      </c:catAx>
      <c:valAx>
        <c:axId val="1383484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83488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Transactions.xlsx]Sheet2!PivotTable2</c:name>
    <c:fmtId val="8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1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2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3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4"/>
        <c:spPr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5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6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7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8"/>
        <c:spPr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9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0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1"/>
        <c:spPr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Snack Foods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EAB-4569-8435-659F26315C7E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EAB-4569-8435-659F26315C7E}"/>
              </c:ext>
            </c:extLst>
          </c:dPt>
          <c:dPt>
            <c:idx val="5"/>
            <c:invertIfNegative val="0"/>
            <c:bubble3D val="0"/>
            <c:spPr>
              <a:solidFill>
                <a:srgbClr val="00B050"/>
              </a:solidFill>
              <a:ln>
                <a:solidFill>
                  <a:srgbClr val="00B050"/>
                </a:solidFill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5EAB-4569-8435-659F26315C7E}"/>
              </c:ext>
            </c:extLst>
          </c:dPt>
          <c:cat>
            <c:multiLvlStrRef>
              <c:f>Sheet2!$A$5:$A$16</c:f>
              <c:multiLvlStrCache>
                <c:ptCount val="9"/>
                <c:lvl>
                  <c:pt idx="0">
                    <c:v>April</c:v>
                  </c:pt>
                  <c:pt idx="1">
                    <c:v>May</c:v>
                  </c:pt>
                  <c:pt idx="2">
                    <c:v>June</c:v>
                  </c:pt>
                  <c:pt idx="3">
                    <c:v>July</c:v>
                  </c:pt>
                  <c:pt idx="4">
                    <c:v>August</c:v>
                  </c:pt>
                  <c:pt idx="5">
                    <c:v>September</c:v>
                  </c:pt>
                  <c:pt idx="6">
                    <c:v>October</c:v>
                  </c:pt>
                  <c:pt idx="7">
                    <c:v>November</c:v>
                  </c:pt>
                  <c:pt idx="8">
                    <c:v>December</c:v>
                  </c:pt>
                </c:lvl>
                <c:lvl>
                  <c:pt idx="0">
                    <c:v>2009</c:v>
                  </c:pt>
                </c:lvl>
              </c:multiLvlStrCache>
            </c:multiLvlStrRef>
          </c:cat>
          <c:val>
            <c:numRef>
              <c:f>Sheet2!$B$5:$B$16</c:f>
              <c:numCache>
                <c:formatCode>General</c:formatCode>
                <c:ptCount val="9"/>
                <c:pt idx="0">
                  <c:v>8.7100000000000009</c:v>
                </c:pt>
                <c:pt idx="1">
                  <c:v>138.63999999999999</c:v>
                </c:pt>
                <c:pt idx="2">
                  <c:v>84.36</c:v>
                </c:pt>
                <c:pt idx="3">
                  <c:v>161.09</c:v>
                </c:pt>
                <c:pt idx="4">
                  <c:v>90.25</c:v>
                </c:pt>
                <c:pt idx="5">
                  <c:v>163.5</c:v>
                </c:pt>
                <c:pt idx="6">
                  <c:v>70.27</c:v>
                </c:pt>
                <c:pt idx="7">
                  <c:v>83.46</c:v>
                </c:pt>
                <c:pt idx="8">
                  <c:v>31.65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5EAB-4569-8435-659F26315C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584967776"/>
        <c:axId val="1584968864"/>
      </c:barChart>
      <c:catAx>
        <c:axId val="1584967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68864"/>
        <c:crosses val="autoZero"/>
        <c:auto val="1"/>
        <c:lblAlgn val="ctr"/>
        <c:lblOffset val="100"/>
        <c:noMultiLvlLbl val="0"/>
      </c:catAx>
      <c:valAx>
        <c:axId val="1584968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67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Transactions.xlsx]Sheet22!PivotTable14</c:name>
    <c:fmtId val="27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</c:pivotFmt>
      <c:pivotFmt>
        <c:idx val="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 xmlns:c16r2="http://schemas.microsoft.com/office/drawing/2015/06/chart"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5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6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7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8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9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0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1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12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3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4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5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</c:pivotFmt>
      <c:pivotFmt>
        <c:idx val="16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7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  <c:pivotFmt>
        <c:idx val="18"/>
        <c:spPr>
          <a:solidFill>
            <a:srgbClr val="00B050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</c:pivotFmt>
    </c:pivotFmts>
    <c:plotArea>
      <c:layout/>
      <c:barChart>
        <c:barDir val="col"/>
        <c:grouping val="clustered"/>
        <c:varyColors val="1"/>
        <c:ser>
          <c:idx val="0"/>
          <c:order val="0"/>
          <c:tx>
            <c:strRef>
              <c:f>Sheet22!$B$4:$B$5</c:f>
              <c:strCache>
                <c:ptCount val="1"/>
                <c:pt idx="0">
                  <c:v>2009</c:v>
                </c:pt>
              </c:strCache>
            </c:strRef>
          </c:tx>
          <c:spPr>
            <a:solidFill>
              <a:srgbClr val="00B05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306-402B-B750-1BEC280BD47F}"/>
              </c:ext>
            </c:extLst>
          </c:dPt>
          <c:dPt>
            <c:idx val="1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306-402B-B750-1BEC280BD47F}"/>
              </c:ext>
            </c:extLst>
          </c:dPt>
          <c:dPt>
            <c:idx val="2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306-402B-B750-1BEC280BD47F}"/>
              </c:ext>
            </c:extLst>
          </c:dPt>
          <c:cat>
            <c:multiLvlStrRef>
              <c:f>Sheet22!$A$6:$A$13</c:f>
              <c:multiLvlStrCache>
                <c:ptCount val="3"/>
                <c:lvl>
                  <c:pt idx="0">
                    <c:v>May</c:v>
                  </c:pt>
                  <c:pt idx="1">
                    <c:v>July</c:v>
                  </c:pt>
                  <c:pt idx="2">
                    <c:v>September</c:v>
                  </c:pt>
                </c:lvl>
                <c:lvl>
                  <c:pt idx="0">
                    <c:v>$110K - $130K</c:v>
                  </c:pt>
                </c:lvl>
                <c:lvl>
                  <c:pt idx="0">
                    <c:v>Snack Foods</c:v>
                  </c:pt>
                </c:lvl>
              </c:multiLvlStrCache>
            </c:multiLvlStrRef>
          </c:cat>
          <c:val>
            <c:numRef>
              <c:f>Sheet22!$B$6:$B$13</c:f>
              <c:numCache>
                <c:formatCode>General</c:formatCode>
                <c:ptCount val="3"/>
                <c:pt idx="0">
                  <c:v>11.8</c:v>
                </c:pt>
                <c:pt idx="1">
                  <c:v>37.82</c:v>
                </c:pt>
                <c:pt idx="2">
                  <c:v>28.67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B306-402B-B750-1BEC280BD4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1584973760"/>
        <c:axId val="1584980832"/>
      </c:barChart>
      <c:catAx>
        <c:axId val="1584973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80832"/>
        <c:crosses val="autoZero"/>
        <c:auto val="1"/>
        <c:lblAlgn val="ctr"/>
        <c:lblOffset val="100"/>
        <c:noMultiLvlLbl val="0"/>
      </c:catAx>
      <c:valAx>
        <c:axId val="1584980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7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Transactions.xlsx]Sheet5!PivotTable4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/>
              <a:t>No Of Customers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763752140851054"/>
          <c:y val="6.6221403923263353E-2"/>
          <c:w val="0.72851413663614051"/>
          <c:h val="0.3217381290942801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Sheet5!$A$4:$A$19</c:f>
              <c:multiLvlStrCache>
                <c:ptCount val="11"/>
                <c:lvl>
                  <c:pt idx="0">
                    <c:v>January</c:v>
                  </c:pt>
                  <c:pt idx="1">
                    <c:v>February</c:v>
                  </c:pt>
                  <c:pt idx="2">
                    <c:v>March</c:v>
                  </c:pt>
                  <c:pt idx="3">
                    <c:v>April</c:v>
                  </c:pt>
                  <c:pt idx="4">
                    <c:v>May</c:v>
                  </c:pt>
                  <c:pt idx="5">
                    <c:v>June</c:v>
                  </c:pt>
                  <c:pt idx="6">
                    <c:v>July</c:v>
                  </c:pt>
                  <c:pt idx="7">
                    <c:v>August</c:v>
                  </c:pt>
                  <c:pt idx="8">
                    <c:v>September</c:v>
                  </c:pt>
                  <c:pt idx="9">
                    <c:v>October</c:v>
                  </c:pt>
                  <c:pt idx="10">
                    <c:v>November</c:v>
                  </c:pt>
                </c:lvl>
                <c:lvl>
                  <c:pt idx="0">
                    <c:v>2009</c:v>
                  </c:pt>
                </c:lvl>
                <c:lvl>
                  <c:pt idx="0">
                    <c:v>Guadalajara</c:v>
                  </c:pt>
                </c:lvl>
              </c:multiLvlStrCache>
            </c:multiLvlStrRef>
          </c:cat>
          <c:val>
            <c:numRef>
              <c:f>Sheet5!$B$4:$B$19</c:f>
              <c:numCache>
                <c:formatCode>General</c:formatCode>
                <c:ptCount val="11"/>
                <c:pt idx="0">
                  <c:v>6</c:v>
                </c:pt>
                <c:pt idx="1">
                  <c:v>10</c:v>
                </c:pt>
                <c:pt idx="2">
                  <c:v>4</c:v>
                </c:pt>
                <c:pt idx="3">
                  <c:v>8</c:v>
                </c:pt>
                <c:pt idx="4">
                  <c:v>7</c:v>
                </c:pt>
                <c:pt idx="5">
                  <c:v>12</c:v>
                </c:pt>
                <c:pt idx="6">
                  <c:v>6</c:v>
                </c:pt>
                <c:pt idx="7">
                  <c:v>4</c:v>
                </c:pt>
                <c:pt idx="8">
                  <c:v>6</c:v>
                </c:pt>
                <c:pt idx="9">
                  <c:v>7</c:v>
                </c:pt>
                <c:pt idx="10">
                  <c:v>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FCC-4402-8535-2B5DB9AB8035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584976480"/>
        <c:axId val="1584969952"/>
      </c:barChart>
      <c:catAx>
        <c:axId val="158497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69952"/>
        <c:crosses val="autoZero"/>
        <c:auto val="1"/>
        <c:lblAlgn val="ctr"/>
        <c:lblOffset val="100"/>
        <c:noMultiLvlLbl val="0"/>
      </c:catAx>
      <c:valAx>
        <c:axId val="158496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497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Transactions.xlsx]Sheet9!PivotTable7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number of customers VS Food Department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9525" cap="flat" cmpd="sng" algn="ctr">
            <a:noFill/>
            <a:round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1.5412640063883572E-2"/>
          <c:y val="0.22682964048941043"/>
          <c:w val="0.90943225990234544"/>
          <c:h val="0.24631402376390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Sheet9!$B$3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Sheet9!$A$4:$A$36</c:f>
              <c:multiLvlStrCache>
                <c:ptCount val="26"/>
                <c:lvl>
                  <c:pt idx="0">
                    <c:v>Beer and Wine</c:v>
                  </c:pt>
                  <c:pt idx="1">
                    <c:v>Carbonated Beverages</c:v>
                  </c:pt>
                  <c:pt idx="2">
                    <c:v>Dairy</c:v>
                  </c:pt>
                  <c:pt idx="3">
                    <c:v>Drinks</c:v>
                  </c:pt>
                  <c:pt idx="4">
                    <c:v>Hot Beverages</c:v>
                  </c:pt>
                  <c:pt idx="5">
                    <c:v>Pure Juice Beverages</c:v>
                  </c:pt>
                  <c:pt idx="6">
                    <c:v>Baking Goods</c:v>
                  </c:pt>
                  <c:pt idx="7">
                    <c:v>Bread</c:v>
                  </c:pt>
                  <c:pt idx="8">
                    <c:v>Breakfast Foods</c:v>
                  </c:pt>
                  <c:pt idx="9">
                    <c:v>Canned Soup</c:v>
                  </c:pt>
                  <c:pt idx="10">
                    <c:v>Dairy</c:v>
                  </c:pt>
                  <c:pt idx="11">
                    <c:v>Fruit</c:v>
                  </c:pt>
                  <c:pt idx="12">
                    <c:v>Jams and Jellies</c:v>
                  </c:pt>
                  <c:pt idx="13">
                    <c:v>Meat</c:v>
                  </c:pt>
                  <c:pt idx="14">
                    <c:v>Snack Foods</c:v>
                  </c:pt>
                  <c:pt idx="15">
                    <c:v>Vegetables</c:v>
                  </c:pt>
                  <c:pt idx="16">
                    <c:v>Bathroom Products</c:v>
                  </c:pt>
                  <c:pt idx="17">
                    <c:v>Cleaning Supplies</c:v>
                  </c:pt>
                  <c:pt idx="18">
                    <c:v>Electrical</c:v>
                  </c:pt>
                  <c:pt idx="19">
                    <c:v>Hardware</c:v>
                  </c:pt>
                  <c:pt idx="20">
                    <c:v>Hygiene</c:v>
                  </c:pt>
                  <c:pt idx="21">
                    <c:v>Kitchen Products</c:v>
                  </c:pt>
                  <c:pt idx="22">
                    <c:v>Magazines</c:v>
                  </c:pt>
                  <c:pt idx="23">
                    <c:v>Pain Relievers</c:v>
                  </c:pt>
                  <c:pt idx="24">
                    <c:v>Paper Products</c:v>
                  </c:pt>
                  <c:pt idx="25">
                    <c:v>Plastic Products</c:v>
                  </c:pt>
                </c:lvl>
                <c:lvl>
                  <c:pt idx="0">
                    <c:v>Drink</c:v>
                  </c:pt>
                  <c:pt idx="6">
                    <c:v>Food</c:v>
                  </c:pt>
                  <c:pt idx="16">
                    <c:v>Non-Consumable</c:v>
                  </c:pt>
                </c:lvl>
              </c:multiLvlStrCache>
            </c:multiLvlStrRef>
          </c:cat>
          <c:val>
            <c:numRef>
              <c:f>Sheet9!$B$4:$B$36</c:f>
              <c:numCache>
                <c:formatCode>General</c:formatCode>
                <c:ptCount val="26"/>
                <c:pt idx="0">
                  <c:v>100</c:v>
                </c:pt>
                <c:pt idx="1">
                  <c:v>41</c:v>
                </c:pt>
                <c:pt idx="2">
                  <c:v>51</c:v>
                </c:pt>
                <c:pt idx="3">
                  <c:v>34</c:v>
                </c:pt>
                <c:pt idx="4">
                  <c:v>55</c:v>
                </c:pt>
                <c:pt idx="5">
                  <c:v>44</c:v>
                </c:pt>
                <c:pt idx="6">
                  <c:v>125</c:v>
                </c:pt>
                <c:pt idx="7">
                  <c:v>117</c:v>
                </c:pt>
                <c:pt idx="8">
                  <c:v>114</c:v>
                </c:pt>
                <c:pt idx="9">
                  <c:v>116</c:v>
                </c:pt>
                <c:pt idx="10">
                  <c:v>194</c:v>
                </c:pt>
                <c:pt idx="11">
                  <c:v>202</c:v>
                </c:pt>
                <c:pt idx="12">
                  <c:v>157</c:v>
                </c:pt>
                <c:pt idx="13">
                  <c:v>189</c:v>
                </c:pt>
                <c:pt idx="14">
                  <c:v>420</c:v>
                </c:pt>
                <c:pt idx="15">
                  <c:v>448</c:v>
                </c:pt>
                <c:pt idx="16">
                  <c:v>93</c:v>
                </c:pt>
                <c:pt idx="17">
                  <c:v>41</c:v>
                </c:pt>
                <c:pt idx="18">
                  <c:v>102</c:v>
                </c:pt>
                <c:pt idx="19">
                  <c:v>40</c:v>
                </c:pt>
                <c:pt idx="20">
                  <c:v>43</c:v>
                </c:pt>
                <c:pt idx="21">
                  <c:v>56</c:v>
                </c:pt>
                <c:pt idx="22">
                  <c:v>60</c:v>
                </c:pt>
                <c:pt idx="23">
                  <c:v>42</c:v>
                </c:pt>
                <c:pt idx="24">
                  <c:v>85</c:v>
                </c:pt>
                <c:pt idx="25">
                  <c:v>42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DE7-4C94-8AB0-9D21354543E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584981376"/>
        <c:axId val="1584975392"/>
      </c:barChart>
      <c:catAx>
        <c:axId val="1584981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75392"/>
        <c:crosses val="autoZero"/>
        <c:auto val="1"/>
        <c:lblAlgn val="ctr"/>
        <c:lblOffset val="100"/>
        <c:noMultiLvlLbl val="0"/>
      </c:catAx>
      <c:valAx>
        <c:axId val="1584975392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>
              <a:glow>
                <a:schemeClr val="accent1">
                  <a:alpha val="40000"/>
                </a:schemeClr>
              </a:glow>
              <a:innerShdw blurRad="63500" dist="50800" dir="13500000">
                <a:schemeClr val="bg1">
                  <a:alpha val="50000"/>
                </a:schemeClr>
              </a:innerShdw>
            </a:effectLst>
          </c:spPr>
        </c:majorGridlines>
        <c:numFmt formatCode="General" sourceLinked="1"/>
        <c:majorTickMark val="none"/>
        <c:minorTickMark val="none"/>
        <c:tickLblPos val="nextTo"/>
        <c:crossAx val="1584981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Transactions.xlsx]Sheet7!PivotTable6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r>
              <a:rPr lang="en-US"/>
              <a:t>No of Customers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effectLst/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570438600835273"/>
          <c:y val="0.15651259933129766"/>
          <c:w val="0.71174737684348344"/>
          <c:h val="0.39055157978997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Sheet7!$B$3</c:f>
              <c:strCache>
                <c:ptCount val="1"/>
                <c:pt idx="0">
                  <c:v>Total</c:v>
                </c:pt>
              </c:strCache>
            </c:strRef>
          </c:tx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Sheet7!$A$4:$A$18</c:f>
              <c:multiLvlStrCache>
                <c:ptCount val="12"/>
                <c:lvl>
                  <c:pt idx="0">
                    <c:v>January</c:v>
                  </c:pt>
                  <c:pt idx="1">
                    <c:v>February</c:v>
                  </c:pt>
                  <c:pt idx="2">
                    <c:v>March</c:v>
                  </c:pt>
                  <c:pt idx="3">
                    <c:v>April</c:v>
                  </c:pt>
                  <c:pt idx="4">
                    <c:v>May</c:v>
                  </c:pt>
                  <c:pt idx="5">
                    <c:v>June</c:v>
                  </c:pt>
                  <c:pt idx="6">
                    <c:v>July</c:v>
                  </c:pt>
                  <c:pt idx="7">
                    <c:v>August</c:v>
                  </c:pt>
                  <c:pt idx="8">
                    <c:v>September</c:v>
                  </c:pt>
                  <c:pt idx="9">
                    <c:v>October</c:v>
                  </c:pt>
                  <c:pt idx="10">
                    <c:v>November</c:v>
                  </c:pt>
                  <c:pt idx="11">
                    <c:v>December</c:v>
                  </c:pt>
                </c:lvl>
                <c:lvl>
                  <c:pt idx="0">
                    <c:v>2009</c:v>
                  </c:pt>
                </c:lvl>
              </c:multiLvlStrCache>
            </c:multiLvlStrRef>
          </c:cat>
          <c:val>
            <c:numRef>
              <c:f>Sheet7!$B$4:$B$18</c:f>
              <c:numCache>
                <c:formatCode>General</c:formatCode>
                <c:ptCount val="12"/>
                <c:pt idx="0">
                  <c:v>15</c:v>
                </c:pt>
                <c:pt idx="1">
                  <c:v>19</c:v>
                </c:pt>
                <c:pt idx="2">
                  <c:v>15</c:v>
                </c:pt>
                <c:pt idx="3">
                  <c:v>34</c:v>
                </c:pt>
                <c:pt idx="4">
                  <c:v>24</c:v>
                </c:pt>
                <c:pt idx="5">
                  <c:v>20</c:v>
                </c:pt>
                <c:pt idx="6">
                  <c:v>15</c:v>
                </c:pt>
                <c:pt idx="7">
                  <c:v>13</c:v>
                </c:pt>
                <c:pt idx="8">
                  <c:v>12</c:v>
                </c:pt>
                <c:pt idx="9">
                  <c:v>11</c:v>
                </c:pt>
                <c:pt idx="10">
                  <c:v>12</c:v>
                </c:pt>
                <c:pt idx="11">
                  <c:v>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471-4BBF-957C-753FD78AC756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1584971584"/>
        <c:axId val="1584978656"/>
      </c:barChart>
      <c:catAx>
        <c:axId val="15849715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84978656"/>
        <c:crosses val="autoZero"/>
        <c:auto val="1"/>
        <c:lblAlgn val="ctr"/>
        <c:lblOffset val="100"/>
        <c:noMultiLvlLbl val="0"/>
      </c:catAx>
      <c:valAx>
        <c:axId val="1584978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84971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 xmlns:c16r2="http://schemas.microsoft.com/office/drawing/2015/06/chart">
    <c:ext xmlns:c16="http://schemas.microsoft.com/office/drawing/2014/chart" uri="{E28EC0CA-F0BB-4C9C-879D-F8772B89E7AC}">
      <c16:pivotOptions16>
        <c16:showExpandCollapseFieldButtons val="1"/>
      </c16:pivotOptions16>
    </c:ex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lt1"/>
    </cs:fontRef>
    <cs:spPr/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2400" y="0"/>
            <a:ext cx="3032125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87CEC406-8C62-4D72-BDF3-32851CDB219D}" type="datetimeFigureOut">
              <a:rPr lang="en-US"/>
              <a:pPr>
                <a:defRPr/>
              </a:pPr>
              <a:t>11/28/2017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6975"/>
            <a:ext cx="303212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2400" y="8816975"/>
            <a:ext cx="3032125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A24EBA0C-60B2-4BE6-A0BD-89FA7622247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72981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2125" cy="4635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62400" y="0"/>
            <a:ext cx="3032125" cy="4635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AE55616D-E0BD-41D3-ACBB-D242427F502D}" type="datetimeFigureOut">
              <a:rPr lang="en-US"/>
              <a:pPr>
                <a:defRPr/>
              </a:pPr>
              <a:t>11/28/2017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9513" y="696913"/>
            <a:ext cx="4638675" cy="3479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0088" y="4408488"/>
            <a:ext cx="5595937" cy="4176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6975"/>
            <a:ext cx="3032125" cy="4635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62400" y="8816975"/>
            <a:ext cx="3032125" cy="46355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5D8A618-5F6A-4FB1-87A3-5CC1FCBAABE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56649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D8A618-5F6A-4FB1-87A3-5CC1FCBAABEF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0714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intropage_prin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233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F000FD-AAB0-4F90-8025-2275DB70BF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7674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448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448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BD0859-F16B-4CD2-9545-CDA8289192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58134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7B6667-B342-4E93-ADB8-EF7A39A212E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83231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037DBC-A240-40FB-B978-D92B79E5AA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6707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38600" cy="45339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E158E3-2F54-4EDF-A129-521E6028BA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728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324413-4614-41BD-A5FC-CBF94EF302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5475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20CF45-C9CA-4912-83B3-1986E54942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5540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71482D-8C7A-4522-A931-9EBFAA4AF9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9861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5085D5-B988-4DE6-B45B-1D7A2E2451A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4076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9AF2D5-B6BE-4FE6-BD7F-6CCA3FA70B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06469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09600"/>
            <a:ext cx="8229600" cy="80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524000"/>
            <a:ext cx="8229600" cy="453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5F5F5F"/>
                </a:solidFill>
              </a:defRPr>
            </a:lvl1pPr>
          </a:lstStyle>
          <a:p>
            <a:pPr>
              <a:defRPr/>
            </a:pPr>
            <a:fld id="{08EE5466-6C65-4FD5-B2B8-67C3D24993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1029" name="Picture 7" descr="RU_units-banner_red2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72575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4" name="Text Box 10"/>
          <p:cNvSpPr txBox="1">
            <a:spLocks noChangeArrowheads="1"/>
          </p:cNvSpPr>
          <p:nvPr/>
        </p:nvSpPr>
        <p:spPr bwMode="auto">
          <a:xfrm>
            <a:off x="4876800" y="98425"/>
            <a:ext cx="4191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endParaRPr lang="en-US" altLang="en-US" sz="200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16748" y="3084723"/>
            <a:ext cx="8148637" cy="704467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sz="36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Helath</a:t>
            </a:r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 Beneficiaries 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relocated </a:t>
            </a:r>
            <a:b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</a:b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based on Physicians </a:t>
            </a: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and </a:t>
            </a:r>
            <a:b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</a:br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itchFamily="2" charset="2"/>
              </a:rPr>
              <a:t>other Suppliers </a:t>
            </a:r>
            <a:r>
              <a:rPr lang="en-US" b="1" u="sng" dirty="0"/>
              <a:t/>
            </a:r>
            <a:br>
              <a:rPr lang="en-US" b="1" u="sng" dirty="0"/>
            </a:br>
            <a:r>
              <a:rPr lang="en-US" b="1" u="sng" dirty="0"/>
              <a:t/>
            </a:r>
            <a:br>
              <a:rPr lang="en-US" b="1" u="sng" dirty="0"/>
            </a:br>
            <a:r>
              <a:rPr lang="en-US" b="1" dirty="0"/>
              <a:t/>
            </a:r>
            <a:br>
              <a:rPr lang="en-US" b="1" dirty="0"/>
            </a:b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541338" y="4684713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Submitted by:</a:t>
            </a:r>
            <a:b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Arun Jayakumar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>
              <a:defRPr/>
            </a:pP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Deep 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Nakum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  <a:p>
            <a:pPr>
              <a:defRPr/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Nitin 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Mali</a:t>
            </a:r>
          </a:p>
          <a:p>
            <a:pPr>
              <a:defRPr/>
            </a:pP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Peppy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94275" y="4684713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Submitted to:</a:t>
            </a:r>
            <a:b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Prof. 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Aabhas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Paliwal</a:t>
            </a: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/>
            </a:r>
            <a:b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(Data analysis &amp; </a:t>
            </a: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Decision</a:t>
            </a:r>
          </a:p>
          <a:p>
            <a:pPr>
              <a:defRPr/>
            </a:pPr>
            <a:r>
              <a:rPr 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Making)</a:t>
            </a:r>
            <a:endParaRPr lang="en-US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771482D-8C7A-4522-A931-9EBFAA4AF94D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4370"/>
            <a:ext cx="9144000" cy="6047105"/>
          </a:xfrm>
          <a:prstGeom prst="rect">
            <a:avLst/>
          </a:prstGeom>
        </p:spPr>
      </p:pic>
      <p:pic>
        <p:nvPicPr>
          <p:cNvPr id="3" name="Screen Recording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604964"/>
            <a:ext cx="9144000" cy="627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449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F0EBE4A-D975-40D7-ADE6-7AEC2D2D717E}" type="slidenum">
              <a:rPr lang="en-US" altLang="en-US" sz="1400" smtClean="0">
                <a:solidFill>
                  <a:srgbClr val="5F5F5F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>
              <a:solidFill>
                <a:srgbClr val="5F5F5F"/>
              </a:solidFill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/>
        </p:nvGraphicFramePr>
        <p:xfrm>
          <a:off x="4302493" y="3561191"/>
          <a:ext cx="4841507" cy="31602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600900" y="1298962"/>
            <a:ext cx="3467100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r>
              <a:rPr lang="en-IN" sz="1600" b="1" dirty="0">
                <a:solidFill>
                  <a:schemeClr val="accent6"/>
                </a:solidFill>
              </a:rPr>
              <a:t>Highest participation of $10k-$30k and $30k-$50k Income group.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r>
              <a:rPr lang="en-IN" sz="1600" b="1" dirty="0">
                <a:solidFill>
                  <a:schemeClr val="accent6"/>
                </a:solidFill>
              </a:rPr>
              <a:t>Emphasis on these customers can boost the revenue.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endParaRPr lang="en-IN" sz="1600" b="1" dirty="0">
              <a:solidFill>
                <a:schemeClr val="accent6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8450" y="4148138"/>
            <a:ext cx="4773613" cy="230832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r>
              <a:rPr lang="en-IN" sz="1600" b="1" dirty="0">
                <a:solidFill>
                  <a:schemeClr val="accent6"/>
                </a:solidFill>
              </a:rPr>
              <a:t>The graph describes a polynomial relationship. 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endParaRPr lang="en-IN" sz="1600" b="1" dirty="0">
              <a:solidFill>
                <a:schemeClr val="accent6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r>
              <a:rPr lang="en-IN" sz="1600" b="1" dirty="0">
                <a:solidFill>
                  <a:schemeClr val="accent6"/>
                </a:solidFill>
              </a:rPr>
              <a:t>R-squared 61.8%: predicts that the annual income can affect the revenue of the supermarket.</a:t>
            </a:r>
          </a:p>
          <a:p>
            <a:pPr marL="285750" indent="-285750" algn="just">
              <a:buFont typeface="Wingdings" panose="05000000000000000000" pitchFamily="2" charset="2"/>
              <a:buChar char="q"/>
              <a:defRPr/>
            </a:pPr>
            <a:r>
              <a:rPr lang="en-IN" sz="1600" b="1" dirty="0">
                <a:solidFill>
                  <a:schemeClr val="accent6"/>
                </a:solidFill>
              </a:rPr>
              <a:t>It is a statistical measure of how close the data are to the fitted line.</a:t>
            </a:r>
          </a:p>
          <a:p>
            <a:pPr marL="285750" indent="-285750" algn="just">
              <a:buFont typeface="Arial" pitchFamily="34" charset="0"/>
              <a:buChar char="•"/>
              <a:defRPr/>
            </a:pPr>
            <a:endParaRPr lang="en-IN" sz="1600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xmlns="" id="{4E353031-E3EE-4E5C-B715-03ACD4715EB7}"/>
              </a:ext>
            </a:extLst>
          </p:cNvPr>
          <p:cNvGraphicFramePr>
            <a:graphicFrameLocks/>
          </p:cNvGraphicFramePr>
          <p:nvPr/>
        </p:nvGraphicFramePr>
        <p:xfrm>
          <a:off x="-1" y="606392"/>
          <a:ext cx="5524901" cy="3087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C20441A-D585-478B-8721-7484DC0F2EE0}" type="slidenum">
              <a:rPr lang="en-US" altLang="en-US" sz="1400" smtClean="0">
                <a:solidFill>
                  <a:srgbClr val="5F5F5F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>
              <a:solidFill>
                <a:srgbClr val="5F5F5F"/>
              </a:solidFill>
            </a:endParaRPr>
          </a:p>
        </p:txBody>
      </p:sp>
      <p:graphicFrame>
        <p:nvGraphicFramePr>
          <p:cNvPr id="5" name="Chart 4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4787935"/>
              </p:ext>
            </p:extLst>
          </p:nvPr>
        </p:nvGraphicFramePr>
        <p:xfrm>
          <a:off x="0" y="569902"/>
          <a:ext cx="5152103" cy="34175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172" name="TextBox 5"/>
          <p:cNvSpPr txBox="1">
            <a:spLocks noChangeArrowheads="1"/>
          </p:cNvSpPr>
          <p:nvPr/>
        </p:nvSpPr>
        <p:spPr bwMode="auto">
          <a:xfrm>
            <a:off x="5310188" y="1011794"/>
            <a:ext cx="3833813" cy="2585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>
                <a:solidFill>
                  <a:schemeClr val="accent6"/>
                </a:solidFill>
              </a:rPr>
              <a:t>Second Highest </a:t>
            </a:r>
            <a:r>
              <a:rPr lang="en-US" altLang="en-US" dirty="0">
                <a:solidFill>
                  <a:schemeClr val="accent6"/>
                </a:solidFill>
              </a:rPr>
              <a:t>Revenue in California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altLang="en-US" dirty="0">
              <a:solidFill>
                <a:schemeClr val="accent6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Lowest Revenue in SAN FRANCISCO</a:t>
            </a:r>
          </a:p>
          <a:p>
            <a:endParaRPr lang="en-US" altLang="en-US" dirty="0">
              <a:solidFill>
                <a:schemeClr val="accent6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Reason : Less walk-in.</a:t>
            </a:r>
          </a:p>
          <a:p>
            <a:endParaRPr lang="en-US" altLang="en-US" dirty="0">
              <a:solidFill>
                <a:schemeClr val="accent6"/>
              </a:solidFill>
            </a:endParaRPr>
          </a:p>
          <a:p>
            <a:endParaRPr lang="en-US" altLang="en-US" dirty="0">
              <a:solidFill>
                <a:schemeClr val="accent6"/>
              </a:solidFill>
            </a:endParaRPr>
          </a:p>
        </p:txBody>
      </p:sp>
      <p:graphicFrame>
        <p:nvGraphicFramePr>
          <p:cNvPr id="7" name="Chart 6">
            <a:extLst/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707882"/>
              </p:ext>
            </p:extLst>
          </p:nvPr>
        </p:nvGraphicFramePr>
        <p:xfrm>
          <a:off x="4336027" y="3677264"/>
          <a:ext cx="4807974" cy="3180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174" name="TextBox 7"/>
          <p:cNvSpPr txBox="1">
            <a:spLocks noChangeArrowheads="1"/>
          </p:cNvSpPr>
          <p:nvPr/>
        </p:nvSpPr>
        <p:spPr bwMode="auto">
          <a:xfrm>
            <a:off x="97366" y="4297680"/>
            <a:ext cx="4238661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Only 14% Customer Conversion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13 people visited 2</a:t>
            </a:r>
            <a:r>
              <a:rPr lang="en-US" altLang="en-US" baseline="30000" dirty="0">
                <a:solidFill>
                  <a:schemeClr val="accent6"/>
                </a:solidFill>
              </a:rPr>
              <a:t>nd</a:t>
            </a:r>
            <a:r>
              <a:rPr lang="en-US" altLang="en-US" dirty="0">
                <a:solidFill>
                  <a:schemeClr val="accent6"/>
                </a:solidFill>
              </a:rPr>
              <a:t> time</a:t>
            </a:r>
          </a:p>
          <a:p>
            <a:endParaRPr lang="en-US" altLang="en-US" dirty="0">
              <a:solidFill>
                <a:schemeClr val="accent6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only 1 person has visited for 3</a:t>
            </a:r>
            <a:r>
              <a:rPr lang="en-US" altLang="en-US" baseline="30000" dirty="0">
                <a:solidFill>
                  <a:schemeClr val="accent6"/>
                </a:solidFill>
              </a:rPr>
              <a:t>rd</a:t>
            </a:r>
            <a:r>
              <a:rPr lang="en-US" altLang="en-US" dirty="0">
                <a:solidFill>
                  <a:schemeClr val="accent6"/>
                </a:solidFill>
              </a:rPr>
              <a:t> time.</a:t>
            </a:r>
          </a:p>
          <a:p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/>
      <p:bldGraphic spid="7" grpId="0">
        <p:bldAsOne/>
      </p:bldGraphic>
      <p:bldP spid="717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0675A5-8881-4BB4-B112-E7F80DA46AED}" type="slidenum">
              <a:rPr lang="en-US" altLang="en-US" sz="1400" smtClean="0">
                <a:solidFill>
                  <a:srgbClr val="5F5F5F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>
              <a:solidFill>
                <a:srgbClr val="5F5F5F"/>
              </a:solidFill>
            </a:endParaRPr>
          </a:p>
        </p:txBody>
      </p:sp>
      <p:graphicFrame>
        <p:nvGraphicFramePr>
          <p:cNvPr id="5" name="Chart 4">
            <a:extLst/>
          </p:cNvPr>
          <p:cNvGraphicFramePr>
            <a:graphicFrameLocks/>
          </p:cNvGraphicFramePr>
          <p:nvPr/>
        </p:nvGraphicFramePr>
        <p:xfrm>
          <a:off x="0" y="589933"/>
          <a:ext cx="4984955" cy="29693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/>
          </p:cNvPr>
          <p:cNvGraphicFramePr>
            <a:graphicFrameLocks/>
          </p:cNvGraphicFramePr>
          <p:nvPr/>
        </p:nvGraphicFramePr>
        <p:xfrm>
          <a:off x="3962401" y="3559277"/>
          <a:ext cx="5181600" cy="3298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197" name="TextBox 7"/>
          <p:cNvSpPr txBox="1">
            <a:spLocks noChangeArrowheads="1"/>
          </p:cNvSpPr>
          <p:nvPr/>
        </p:nvSpPr>
        <p:spPr bwMode="auto">
          <a:xfrm>
            <a:off x="5235575" y="1166813"/>
            <a:ext cx="3862981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Snack food contribute 10% to </a:t>
            </a:r>
          </a:p>
          <a:p>
            <a:r>
              <a:rPr lang="en-US" altLang="en-US" dirty="0">
                <a:solidFill>
                  <a:schemeClr val="accent6"/>
                </a:solidFill>
              </a:rPr>
              <a:t>Canada revenue.</a:t>
            </a:r>
          </a:p>
          <a:p>
            <a:endParaRPr lang="en-US" altLang="en-US" dirty="0">
              <a:solidFill>
                <a:schemeClr val="accent6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accent6"/>
                </a:solidFill>
              </a:rPr>
              <a:t>High Sale : May, July, September</a:t>
            </a:r>
          </a:p>
          <a:p>
            <a:endParaRPr lang="en-US" altLang="en-US" dirty="0">
              <a:solidFill>
                <a:schemeClr val="accent6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3370" y="3995678"/>
            <a:ext cx="32118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6"/>
                </a:solidFill>
              </a:rPr>
              <a:t>Annual income of range 110k-130k belong only to May, July and September month.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6"/>
                </a:solidFill>
              </a:rPr>
              <a:t>The above point contribute to 1% of Canada’s revenue.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6"/>
                </a:solidFill>
              </a:rPr>
              <a:t>Promotion has to be made for this group.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8197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xmlns="" id="{45B003DD-965F-41D4-907C-94C7F18140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0873726"/>
              </p:ext>
            </p:extLst>
          </p:nvPr>
        </p:nvGraphicFramePr>
        <p:xfrm>
          <a:off x="-537210" y="3204210"/>
          <a:ext cx="3806190" cy="3310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xmlns="" id="{75674C75-62A3-4179-AF82-F3B9B9E3F9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5587686"/>
              </p:ext>
            </p:extLst>
          </p:nvPr>
        </p:nvGraphicFramePr>
        <p:xfrm>
          <a:off x="80010" y="628649"/>
          <a:ext cx="9063989" cy="2536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BA898867-4BFF-4345-B4AF-E5601C88F2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2211"/>
              </p:ext>
            </p:extLst>
          </p:nvPr>
        </p:nvGraphicFramePr>
        <p:xfrm>
          <a:off x="6240780" y="3204210"/>
          <a:ext cx="3028950" cy="33108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extBox 2"/>
          <p:cNvSpPr txBox="1"/>
          <p:nvPr/>
        </p:nvSpPr>
        <p:spPr>
          <a:xfrm rot="10800000" flipH="1" flipV="1">
            <a:off x="3208020" y="3164681"/>
            <a:ext cx="309372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2060"/>
                </a:solidFill>
              </a:rPr>
              <a:t>Above graph insights says that the snacks and vegetables are the most sold ones.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2060"/>
                </a:solidFill>
              </a:rPr>
              <a:t>Left one says that the Shop is being shut down in the month of December.</a:t>
            </a:r>
          </a:p>
          <a:p>
            <a:pPr marL="214313" indent="-214313"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002060"/>
                </a:solidFill>
              </a:rPr>
              <a:t>Right one says that the number of customers in Mexico city are very low which might result in shutting down.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044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Graphic spid="7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1193800"/>
            <a:ext cx="9124950" cy="530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Slide Number Placeholder 1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1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9DAB3E-6959-4871-A64A-6C32C124A00E}" type="slidenum">
              <a:rPr lang="en-US" altLang="en-US" sz="1400" smtClean="0">
                <a:solidFill>
                  <a:srgbClr val="5F5F5F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>
              <a:solidFill>
                <a:srgbClr val="5F5F5F"/>
              </a:solidFill>
            </a:endParaRPr>
          </a:p>
        </p:txBody>
      </p:sp>
    </p:spTree>
  </p:cSld>
  <p:clrMapOvr>
    <a:masterClrMapping/>
  </p:clrMapOvr>
  <p:transition/>
</p:sld>
</file>

<file path=ppt/theme/theme1.xml><?xml version="1.0" encoding="utf-8"?>
<a:theme xmlns:a="http://schemas.openxmlformats.org/drawingml/2006/main" name="1_RU_Template_Arial_B[1]">
  <a:themeElements>
    <a:clrScheme name="RU_Template_Formata_B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RU_Template_Formata_B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RU_Template_Formata_B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Formata_B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Formata_B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Formata_B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Formata_B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RU_Template_Formata_B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RU_Template_Formata_B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RU_Template_Formata_B 1">
    <a:dk1>
      <a:srgbClr val="000000"/>
    </a:dk1>
    <a:lt1>
      <a:srgbClr val="FFFFFF"/>
    </a:lt1>
    <a:dk2>
      <a:srgbClr val="000000"/>
    </a:dk2>
    <a:lt2>
      <a:srgbClr val="808080"/>
    </a:lt2>
    <a:accent1>
      <a:srgbClr val="BBE0E3"/>
    </a:accent1>
    <a:accent2>
      <a:srgbClr val="333399"/>
    </a:accent2>
    <a:accent3>
      <a:srgbClr val="FFFFFF"/>
    </a:accent3>
    <a:accent4>
      <a:srgbClr val="000000"/>
    </a:accent4>
    <a:accent5>
      <a:srgbClr val="DAEDEF"/>
    </a:accent5>
    <a:accent6>
      <a:srgbClr val="2D2D8A"/>
    </a:accent6>
    <a:hlink>
      <a:srgbClr val="009999"/>
    </a:hlink>
    <a:folHlink>
      <a:srgbClr val="99CC00"/>
    </a:folHlink>
  </a:clrScheme>
  <a:fontScheme name="RU_Template_Formata_B">
    <a:majorFont>
      <a:latin typeface="Arial"/>
      <a:ea typeface=""/>
      <a:cs typeface=""/>
    </a:majorFont>
    <a:minorFont>
      <a:latin typeface="Arial"/>
      <a:ea typeface=""/>
      <a:cs typeface="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36847</TotalTime>
  <Words>252</Words>
  <Application>Microsoft Office PowerPoint</Application>
  <PresentationFormat>On-screen Show (4:3)</PresentationFormat>
  <Paragraphs>53</Paragraphs>
  <Slides>7</Slides>
  <Notes>1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  <vt:variant>
        <vt:lpstr>Custom Shows</vt:lpstr>
      </vt:variant>
      <vt:variant>
        <vt:i4>1</vt:i4>
      </vt:variant>
    </vt:vector>
  </HeadingPairs>
  <TitlesOfParts>
    <vt:vector size="12" baseType="lpstr">
      <vt:lpstr>Arial</vt:lpstr>
      <vt:lpstr>Calibri</vt:lpstr>
      <vt:lpstr>Wingdings</vt:lpstr>
      <vt:lpstr>1_RU_Template_Arial_B[1]</vt:lpstr>
      <vt:lpstr>Helath Beneficiaries relocated  based on Physicians and  other Suppliers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Custom Show 1</vt:lpstr>
    </vt:vector>
  </TitlesOfParts>
  <Company>Rutgers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pgottlieb</dc:creator>
  <cp:lastModifiedBy>Nits Mali</cp:lastModifiedBy>
  <cp:revision>950</cp:revision>
  <dcterms:created xsi:type="dcterms:W3CDTF">2012-12-19T21:02:29Z</dcterms:created>
  <dcterms:modified xsi:type="dcterms:W3CDTF">2017-11-28T06:13:06Z</dcterms:modified>
</cp:coreProperties>
</file>